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9" r:id="rId2"/>
    <p:sldId id="293" r:id="rId3"/>
    <p:sldId id="287" r:id="rId4"/>
    <p:sldId id="288" r:id="rId5"/>
    <p:sldId id="291" r:id="rId6"/>
    <p:sldId id="298" r:id="rId7"/>
    <p:sldId id="289" r:id="rId8"/>
    <p:sldId id="297" r:id="rId9"/>
    <p:sldId id="29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53" autoAdjust="0"/>
    <p:restoredTop sz="94660"/>
  </p:normalViewPr>
  <p:slideViewPr>
    <p:cSldViewPr>
      <p:cViewPr varScale="1">
        <p:scale>
          <a:sx n="74" d="100"/>
          <a:sy n="74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47800-4992-4CDA-B42C-353FEDC9746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B9783-3797-4E2A-B336-376869875F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1987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296960" y="285728"/>
            <a:ext cx="8572560" cy="62865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407"/>
            </a:avLst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57" descr="эмблема школ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2616" y="5162336"/>
            <a:ext cx="1008111" cy="1342371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sp>
        <p:nvSpPr>
          <p:cNvPr id="10" name="Прямоугольник 9"/>
          <p:cNvSpPr/>
          <p:nvPr/>
        </p:nvSpPr>
        <p:spPr>
          <a:xfrm>
            <a:off x="962686" y="4680098"/>
            <a:ext cx="7916230" cy="175945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lnSpc>
                <a:spcPts val="2600"/>
              </a:lnSpc>
            </a:pPr>
            <a:r>
              <a:rPr lang="ru-RU" sz="2200" b="1" dirty="0" smtClean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Ведущие семинара: </a:t>
            </a:r>
            <a:r>
              <a:rPr lang="ru-RU" sz="2200" b="1" dirty="0" err="1" smtClean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Харько</a:t>
            </a:r>
            <a:r>
              <a:rPr lang="ru-RU" sz="2200" b="1" dirty="0" smtClean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 А.В. </a:t>
            </a:r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зам. дир. по ВР,</a:t>
            </a:r>
          </a:p>
          <a:p>
            <a:pPr algn="r">
              <a:lnSpc>
                <a:spcPts val="2600"/>
              </a:lnSpc>
            </a:pPr>
            <a:r>
              <a:rPr lang="ru-RU" sz="2200" b="1" dirty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Левчук М.В.  </a:t>
            </a:r>
            <a:r>
              <a:rPr lang="ru-RU" sz="22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педагог-психолог,</a:t>
            </a:r>
          </a:p>
          <a:p>
            <a:pPr algn="r">
              <a:lnSpc>
                <a:spcPts val="2600"/>
              </a:lnSpc>
            </a:pPr>
            <a:r>
              <a:rPr lang="ru-RU" sz="2200" b="1" dirty="0" smtClean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Зуйкина Е.В.  </a:t>
            </a:r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педагог-организатор,</a:t>
            </a:r>
          </a:p>
          <a:p>
            <a:pPr algn="r">
              <a:lnSpc>
                <a:spcPts val="2600"/>
              </a:lnSpc>
            </a:pPr>
            <a:r>
              <a:rPr lang="ru-RU" sz="2200" b="1" dirty="0" smtClean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Игнатова Е.В</a:t>
            </a:r>
            <a:r>
              <a:rPr lang="ru-RU" sz="2200" b="1" dirty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.  </a:t>
            </a:r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педагог-психолог,</a:t>
            </a:r>
          </a:p>
          <a:p>
            <a:pPr algn="r">
              <a:lnSpc>
                <a:spcPts val="2600"/>
              </a:lnSpc>
            </a:pPr>
            <a:r>
              <a:rPr lang="ru-RU" sz="2200" b="1" dirty="0" err="1" smtClean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Фаизова</a:t>
            </a:r>
            <a:r>
              <a:rPr lang="ru-RU" sz="2200" b="1" dirty="0" smtClean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 М.В.  </a:t>
            </a:r>
            <a:r>
              <a:rPr lang="ru-RU" sz="2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ahoma" pitchFamily="34" charset="0"/>
                <a:cs typeface="Tahoma" pitchFamily="34" charset="0"/>
              </a:rPr>
              <a:t>уч. ин. яз. 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7236296" y="776356"/>
            <a:ext cx="1661841" cy="1644532"/>
            <a:chOff x="537194" y="1648977"/>
            <a:chExt cx="2160000" cy="2088000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194" y="1648977"/>
              <a:ext cx="2160000" cy="2088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28253">
              <a:off x="1348262" y="2347680"/>
              <a:ext cx="520321" cy="547794"/>
            </a:xfrm>
            <a:prstGeom prst="rect">
              <a:avLst/>
            </a:prstGeom>
          </p:spPr>
        </p:pic>
      </p:grpSp>
      <p:sp>
        <p:nvSpPr>
          <p:cNvPr id="20" name="Прямоугольник 19"/>
          <p:cNvSpPr/>
          <p:nvPr/>
        </p:nvSpPr>
        <p:spPr>
          <a:xfrm>
            <a:off x="475555" y="2354603"/>
            <a:ext cx="8215370" cy="28777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Формирование и сопровождение детских сообществ</a:t>
            </a:r>
          </a:p>
          <a:p>
            <a:pPr algn="ctr"/>
            <a:r>
              <a:rPr lang="ru-RU" sz="24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семинар-практикум</a:t>
            </a:r>
          </a:p>
          <a:p>
            <a:pPr algn="ctr"/>
            <a:endParaRPr lang="ru-RU" sz="3200" b="1" dirty="0" smtClean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ru-RU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  <a:p>
            <a:pPr lvl="0" algn="ctr"/>
            <a:endParaRPr lang="ru-RU" sz="29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45501" y="360858"/>
            <a:ext cx="69867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rgbClr val="0070C0"/>
                  </a:solidFill>
                </a:ln>
                <a:latin typeface="Comic Sans MS" pitchFamily="66" charset="0"/>
              </a:rPr>
              <a:t>Семинар для зам</a:t>
            </a:r>
            <a:r>
              <a:rPr lang="ru-RU" sz="2400" b="1" dirty="0">
                <a:ln>
                  <a:solidFill>
                    <a:srgbClr val="0070C0"/>
                  </a:solidFill>
                </a:ln>
                <a:latin typeface="Comic Sans MS" pitchFamily="66" charset="0"/>
              </a:rPr>
              <a:t>. </a:t>
            </a:r>
            <a:r>
              <a:rPr lang="ru-RU" sz="2400" b="1" dirty="0" smtClean="0">
                <a:ln>
                  <a:solidFill>
                    <a:srgbClr val="0070C0"/>
                  </a:solidFill>
                </a:ln>
                <a:latin typeface="Comic Sans MS" pitchFamily="66" charset="0"/>
              </a:rPr>
              <a:t>директоров </a:t>
            </a:r>
            <a:r>
              <a:rPr lang="ru-RU" sz="2400" b="1" dirty="0">
                <a:ln>
                  <a:solidFill>
                    <a:srgbClr val="0070C0"/>
                  </a:solidFill>
                </a:ln>
                <a:latin typeface="Comic Sans MS" pitchFamily="66" charset="0"/>
              </a:rPr>
              <a:t>по </a:t>
            </a:r>
            <a:r>
              <a:rPr lang="ru-RU" sz="2400" b="1" dirty="0" smtClean="0">
                <a:ln>
                  <a:solidFill>
                    <a:srgbClr val="0070C0"/>
                  </a:solidFill>
                </a:ln>
                <a:latin typeface="Comic Sans MS" pitchFamily="66" charset="0"/>
              </a:rPr>
              <a:t>ВР, </a:t>
            </a:r>
            <a:endParaRPr lang="ru-RU" sz="2400" b="1" dirty="0">
              <a:ln>
                <a:solidFill>
                  <a:srgbClr val="0070C0"/>
                </a:solidFill>
              </a:ln>
              <a:latin typeface="Comic Sans MS" pitchFamily="66" charset="0"/>
            </a:endParaRPr>
          </a:p>
          <a:p>
            <a:pPr algn="ctr"/>
            <a:r>
              <a:rPr lang="ru-RU" sz="2400" b="1" dirty="0">
                <a:latin typeface="Comic Sans MS" pitchFamily="66" charset="0"/>
              </a:rPr>
              <a:t>г</a:t>
            </a:r>
            <a:r>
              <a:rPr lang="ru-RU" sz="2400" b="1" dirty="0" smtClean="0">
                <a:latin typeface="Comic Sans MS" pitchFamily="66" charset="0"/>
              </a:rPr>
              <a:t>ородская базовая площадка (встреча №3)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4000504"/>
            <a:ext cx="24112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22 марта 2017 г</a:t>
            </a:r>
            <a:r>
              <a:rPr lang="ru-RU" b="1" dirty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50753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407"/>
            </a:avLst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2987898" y="375711"/>
            <a:ext cx="1440000" cy="1368000"/>
            <a:chOff x="537194" y="1648977"/>
            <a:chExt cx="2160000" cy="2088000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194" y="1648977"/>
              <a:ext cx="2160000" cy="2088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28253">
              <a:off x="1348262" y="2347680"/>
              <a:ext cx="520321" cy="547794"/>
            </a:xfrm>
            <a:prstGeom prst="rect">
              <a:avLst/>
            </a:prstGeom>
          </p:spPr>
        </p:pic>
      </p:grpSp>
      <p:sp>
        <p:nvSpPr>
          <p:cNvPr id="19" name="Прямоугольник 18"/>
          <p:cNvSpPr/>
          <p:nvPr/>
        </p:nvSpPr>
        <p:spPr>
          <a:xfrm>
            <a:off x="464580" y="4332621"/>
            <a:ext cx="8429121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2400" b="1" dirty="0" smtClean="0">
                <a:ln>
                  <a:solidFill>
                    <a:srgbClr val="FF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Использование психолого-педагогических</a:t>
            </a:r>
            <a:endParaRPr lang="ru-RU" sz="2400" dirty="0" smtClean="0">
              <a:ln>
                <a:solidFill>
                  <a:srgbClr val="FF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4579" y="4654943"/>
            <a:ext cx="6747705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2400" b="1" dirty="0">
                <a:ln>
                  <a:solidFill>
                    <a:srgbClr val="FF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технологий для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формирования </a:t>
            </a:r>
          </a:p>
          <a:p>
            <a:pPr lvl="0"/>
            <a:r>
              <a:rPr lang="ru-RU" sz="2400" b="1" dirty="0" smtClean="0">
                <a:ln>
                  <a:solidFill>
                    <a:srgbClr val="FF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сопровождения детских и взрослых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сообществ </a:t>
            </a:r>
            <a:endParaRPr lang="ru-RU" sz="2400" dirty="0" smtClean="0">
              <a:ln>
                <a:solidFill>
                  <a:srgbClr val="FF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64580" y="3940714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Тема: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08094" y="876410"/>
            <a:ext cx="48721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Совершенствование компетенций, необходимых педагогам в сопровождении детских и взрослых сообществ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2529" y="1317391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latin typeface="Comic Sans MS" pitchFamily="66" charset="0"/>
              </a:rPr>
              <a:t>Цель:</a:t>
            </a: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965602" y="1798606"/>
            <a:ext cx="1878206" cy="1971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3541398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407"/>
            </a:avLst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56028"/>
            <a:ext cx="6696744" cy="191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МАЛАЯ СОЦИАЛЬНАЯ ГРУППА-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75656" y="1226623"/>
            <a:ext cx="698567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latin typeface="Comic Sans MS" pitchFamily="66" charset="0"/>
              </a:rPr>
              <a:t>это группа людей, объединенных совместной деятельностью, общими целями, интересами, находящимися в непосредственных взаимоотношениях друг с другом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907348"/>
            <a:ext cx="7777766" cy="138499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Задание 1.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800" b="1" dirty="0" smtClean="0">
                <a:latin typeface="Comic Sans MS" pitchFamily="66" charset="0"/>
              </a:rPr>
              <a:t>ДОКАЖИТЕ ИЛИ ОПРОВЕРГНИТЕ УТВЕРЖДЕНИЕ «ШКОЛЬНЫЙ КЛАСС ЭТО ГРУППА»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35185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407"/>
            </a:avLst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6727" y="199913"/>
            <a:ext cx="8572560" cy="62865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991614" y="1637081"/>
            <a:ext cx="7160771" cy="4806915"/>
            <a:chOff x="1784705" y="636949"/>
            <a:chExt cx="7642041" cy="5572092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8104" r="61944" b="15261"/>
            <a:stretch/>
          </p:blipFill>
          <p:spPr>
            <a:xfrm>
              <a:off x="7780826" y="636949"/>
              <a:ext cx="1645920" cy="1607820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rcRect l="39283" r="41317"/>
            <a:stretch/>
          </p:blipFill>
          <p:spPr>
            <a:xfrm>
              <a:off x="1784705" y="4599558"/>
              <a:ext cx="1600201" cy="1609483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60409" t="-3213" r="20378" b="18474"/>
            <a:stretch/>
          </p:blipFill>
          <p:spPr>
            <a:xfrm>
              <a:off x="7780826" y="4599558"/>
              <a:ext cx="1584960" cy="1607820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rcRect l="81594"/>
            <a:stretch/>
          </p:blipFill>
          <p:spPr>
            <a:xfrm>
              <a:off x="1866645" y="700894"/>
              <a:ext cx="1518261" cy="1609483"/>
            </a:xfrm>
            <a:prstGeom prst="rect">
              <a:avLst/>
            </a:prstGeom>
          </p:spPr>
        </p:pic>
        <p:pic>
          <p:nvPicPr>
            <p:cNvPr id="21" name="Рисунок 20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-1537" r="83433" b="15261"/>
            <a:stretch/>
          </p:blipFill>
          <p:spPr>
            <a:xfrm>
              <a:off x="4709964" y="2820532"/>
              <a:ext cx="1493520" cy="1607820"/>
            </a:xfrm>
            <a:prstGeom prst="rect">
              <a:avLst/>
            </a:prstGeom>
          </p:spPr>
        </p:pic>
      </p:grpSp>
      <p:sp>
        <p:nvSpPr>
          <p:cNvPr id="22" name="Прямоугольник 21"/>
          <p:cNvSpPr/>
          <p:nvPr/>
        </p:nvSpPr>
        <p:spPr>
          <a:xfrm>
            <a:off x="335639" y="730082"/>
            <a:ext cx="8394735" cy="83099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Задание 2. Расставьте по порядку. Дайте название каждой стадии.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2274344" y="2316073"/>
            <a:ext cx="640623" cy="90886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36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832073" y="2316073"/>
            <a:ext cx="640623" cy="90886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36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944671" y="3789040"/>
            <a:ext cx="640623" cy="90886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36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491040" y="5428907"/>
            <a:ext cx="640623" cy="90886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36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000840" y="5517691"/>
            <a:ext cx="640623" cy="90886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36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779717" y="299599"/>
            <a:ext cx="56435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ysClr val="windowText" lastClr="000000"/>
                </a:solidFill>
                <a:latin typeface="Comic Sans MS" pitchFamily="66" charset="0"/>
              </a:rPr>
              <a:t>СТАДИИ РАЗВИТИЯ ГРУППЫ</a:t>
            </a:r>
            <a:endParaRPr lang="ru-RU" sz="2400" b="1" dirty="0">
              <a:solidFill>
                <a:sysClr val="windowText" lastClr="000000"/>
              </a:solidFill>
              <a:latin typeface="Comic Sans MS" pitchFamily="66" charset="0"/>
            </a:endParaRPr>
          </a:p>
          <a:p>
            <a:pPr algn="ctr"/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40888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407"/>
            </a:avLst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" b="-5622"/>
          <a:stretch/>
        </p:blipFill>
        <p:spPr>
          <a:xfrm>
            <a:off x="447261" y="1844824"/>
            <a:ext cx="8249478" cy="20040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50215" y="649778"/>
            <a:ext cx="56435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СТАДИИ РАЗВИТИЯ ГРУППЫ</a:t>
            </a:r>
            <a:endParaRPr lang="ru-RU" sz="2400" b="1" dirty="0">
              <a:latin typeface="Comic Sans MS" pitchFamily="66" charset="0"/>
            </a:endParaRPr>
          </a:p>
          <a:p>
            <a:pPr algn="ctr"/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97420" y="4859547"/>
            <a:ext cx="7149159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Задание 3. ОПИШИТЕ РОЛЬ И ПОВЕДЕНИЕ РУКОВОДИТЕЛЯ НА КАЖДОМ ЭТАПЕ РАЗВИТИЯ ГРУППЫ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31170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00215"/>
            <a:ext cx="5896926" cy="6569145"/>
          </a:xfrm>
        </p:spPr>
      </p:pic>
    </p:spTree>
    <p:extLst>
      <p:ext uri="{BB962C8B-B14F-4D97-AF65-F5344CB8AC3E}">
        <p14:creationId xmlns="" xmlns:p14="http://schemas.microsoft.com/office/powerpoint/2010/main" val="4092772479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407"/>
            </a:avLst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46448" y="618667"/>
            <a:ext cx="7149159" cy="83099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Задание 4*. ПОДБЕРИТЕ КЛЮЧЕВОЕ СЛОВО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6448" y="1844824"/>
            <a:ext cx="7369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… - </a:t>
            </a:r>
            <a:r>
              <a:rPr lang="ru-RU" sz="3200" b="1" dirty="0" smtClean="0"/>
              <a:t>совокупность </a:t>
            </a:r>
            <a:r>
              <a:rPr lang="ru-RU" sz="3200" b="1" dirty="0"/>
              <a:t>внутригрупповых социально-психологических процессов и явлений, характеризующих весь цикл жизнедеятельности малой группы, и его этапы</a:t>
            </a:r>
          </a:p>
        </p:txBody>
      </p:sp>
    </p:spTree>
    <p:extLst>
      <p:ext uri="{BB962C8B-B14F-4D97-AF65-F5344CB8AC3E}">
        <p14:creationId xmlns="" xmlns:p14="http://schemas.microsoft.com/office/powerpoint/2010/main" val="17639203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407"/>
            </a:avLst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16" y="980728"/>
            <a:ext cx="7478968" cy="4896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302388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1240809" y="1464139"/>
            <a:ext cx="6120010" cy="367930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b="1" dirty="0" smtClean="0">
                <a:solidFill>
                  <a:schemeClr val="tx1"/>
                </a:solidFill>
              </a:rPr>
              <a:t>РЕФЛЕКСИЯ </a:t>
            </a:r>
          </a:p>
          <a:p>
            <a:r>
              <a:rPr lang="ru-RU" sz="4800" b="1" dirty="0" smtClean="0">
                <a:solidFill>
                  <a:schemeClr val="tx1"/>
                </a:solidFill>
              </a:rPr>
              <a:t>САМОАНАЛИЗ</a:t>
            </a:r>
          </a:p>
          <a:p>
            <a:r>
              <a:rPr lang="ru-RU" sz="4800" b="1" dirty="0" smtClean="0">
                <a:solidFill>
                  <a:schemeClr val="tx1"/>
                </a:solidFill>
              </a:rPr>
              <a:t>ОБРАТНАЯ СВЯЗЬ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407"/>
            </a:avLst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93041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2001</TotalTime>
  <Words>191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User</cp:lastModifiedBy>
  <cp:revision>145</cp:revision>
  <dcterms:created xsi:type="dcterms:W3CDTF">2014-04-11T11:20:48Z</dcterms:created>
  <dcterms:modified xsi:type="dcterms:W3CDTF">2017-03-22T10:12:59Z</dcterms:modified>
</cp:coreProperties>
</file>